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8" r:id="rId3"/>
    <p:sldId id="259" r:id="rId4"/>
    <p:sldId id="262" r:id="rId5"/>
    <p:sldId id="263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7E61"/>
    <a:srgbClr val="EE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7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7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6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8/13/2021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7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9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5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2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3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6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293296F-4C3A-4530-98F5-F83646ACE9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3914D2BD-3C47-433D-81FE-DC6C39595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=""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=""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8/13/2021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0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A38827F1-3359-44F6-9009-43AE2B17FE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7AFAD67-5350-4773-886F-D6DD7E66D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一張含有 文字, 文件 的圖片&#10;&#10;自動產生的描述">
            <a:extLst>
              <a:ext uri="{FF2B5EF4-FFF2-40B4-BE49-F238E27FC236}">
                <a16:creationId xmlns="" xmlns:a16="http://schemas.microsoft.com/office/drawing/2014/main" id="{DEBA89FD-1ABB-4986-B60F-5D574662EF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09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654AC0FE-C43D-49AC-9730-284354DEC8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246F6FE9-8F24-4E96-8FA6-DABE61A20C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40C5E755-8FD9-4EBF-978B-015F9339F3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C7F63B7-3E85-42EC-8447-F6699247EC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11">
              <a:extLst>
                <a:ext uri="{FF2B5EF4-FFF2-40B4-BE49-F238E27FC236}">
                  <a16:creationId xmlns="" xmlns:a16="http://schemas.microsoft.com/office/drawing/2014/main" id="{AFDFA9EA-AAC0-416F-A0E9-ACD410E9DA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C4EF7E7E-9948-4D78-BE70-F624A62D85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6975AAAB-9AEC-496F-94E4-CE5330CB49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EB5BF383-42C5-4FE4-894A-17B84AF224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90E2A37-385C-4792-B7FC-11E63FB91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863" y="3429000"/>
            <a:ext cx="5248275" cy="2387600"/>
          </a:xfrm>
        </p:spPr>
        <p:txBody>
          <a:bodyPr anchor="t">
            <a:normAutofit/>
          </a:bodyPr>
          <a:lstStyle/>
          <a:p>
            <a:pPr algn="ctr"/>
            <a:r>
              <a:rPr lang="zh-TW" altLang="en-US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裁判回流進修</a:t>
            </a:r>
            <a:r>
              <a:rPr lang="en-US" altLang="zh-TW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endParaRPr lang="zh-TW" altLang="en-US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7BCA7C2D-BC5A-48BE-A1E5-AA8BEB219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1863" y="1932808"/>
            <a:ext cx="5248275" cy="1321670"/>
          </a:xfrm>
        </p:spPr>
        <p:txBody>
          <a:bodyPr anchor="ctr">
            <a:normAutofit/>
          </a:bodyPr>
          <a:lstStyle/>
          <a:p>
            <a:pPr algn="ctr"/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33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9E4A269-1635-4646-BBEC-CDB23F41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066" y="727323"/>
            <a:ext cx="9885477" cy="1101477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展延時程表範例</a:t>
            </a:r>
            <a:r>
              <a:rPr lang="en-US" altLang="zh-TW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展延成功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內容版面配置區 3">
            <a:extLst>
              <a:ext uri="{FF2B5EF4-FFF2-40B4-BE49-F238E27FC236}">
                <a16:creationId xmlns="" xmlns:a16="http://schemas.microsoft.com/office/drawing/2014/main" id="{107EC8F0-0F3D-4EDE-99E2-0D153D34F6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533" y="2941886"/>
            <a:ext cx="9663144" cy="2671514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a16="http://schemas.microsoft.com/office/drawing/2014/main" id="{0084E3E1-73FB-42A7-A325-4A9B017D6251}"/>
              </a:ext>
            </a:extLst>
          </p:cNvPr>
          <p:cNvSpPr/>
          <p:nvPr/>
        </p:nvSpPr>
        <p:spPr>
          <a:xfrm>
            <a:off x="1261534" y="1828800"/>
            <a:ext cx="3420534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發證日期於</a:t>
            </a:r>
            <a:r>
              <a:rPr lang="en-US" altLang="zh-TW" dirty="0"/>
              <a:t>2022</a:t>
            </a:r>
            <a:r>
              <a:rPr lang="zh-TW" altLang="en-US" dirty="0"/>
              <a:t>年</a:t>
            </a:r>
            <a:r>
              <a:rPr lang="en-US" altLang="zh-TW" dirty="0"/>
              <a:t>01</a:t>
            </a:r>
            <a:r>
              <a:rPr lang="zh-TW" altLang="en-US" dirty="0"/>
              <a:t>月</a:t>
            </a:r>
            <a:r>
              <a:rPr lang="en-US" altLang="zh-TW" dirty="0"/>
              <a:t>01</a:t>
            </a:r>
            <a:r>
              <a:rPr lang="zh-TW" altLang="en-US" dirty="0"/>
              <a:t>日前，</a:t>
            </a:r>
            <a:endParaRPr lang="en-US" altLang="zh-TW" dirty="0"/>
          </a:p>
          <a:p>
            <a:pPr algn="ctr"/>
            <a:r>
              <a:rPr lang="zh-TW" altLang="en-US" dirty="0"/>
              <a:t>證照到期日為</a:t>
            </a:r>
            <a:r>
              <a:rPr lang="en-US" altLang="zh-TW" dirty="0"/>
              <a:t>2025</a:t>
            </a:r>
            <a:r>
              <a:rPr lang="zh-TW" altLang="en-US" dirty="0"/>
              <a:t>年</a:t>
            </a:r>
            <a:r>
              <a:rPr lang="en-US" altLang="zh-TW" dirty="0"/>
              <a:t>12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日。</a:t>
            </a:r>
          </a:p>
        </p:txBody>
      </p:sp>
    </p:spTree>
    <p:extLst>
      <p:ext uri="{BB962C8B-B14F-4D97-AF65-F5344CB8AC3E}">
        <p14:creationId xmlns:p14="http://schemas.microsoft.com/office/powerpoint/2010/main" val="214670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4F45A11-698E-4049-B2DB-0DCBCC14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636" y="727324"/>
            <a:ext cx="9639212" cy="1119949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展延時程表範例</a:t>
            </a:r>
            <a:r>
              <a:rPr lang="en-US" altLang="zh-TW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未展延成功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內容版面配置區 3">
            <a:extLst>
              <a:ext uri="{FF2B5EF4-FFF2-40B4-BE49-F238E27FC236}">
                <a16:creationId xmlns="" xmlns:a16="http://schemas.microsoft.com/office/drawing/2014/main" id="{728E76C1-8D75-4E87-97AD-ADA415EDCE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394" y="2967222"/>
            <a:ext cx="9639212" cy="2747714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="" xmlns:a16="http://schemas.microsoft.com/office/drawing/2014/main" id="{90626935-50BA-43A1-9236-77FE69D4E554}"/>
              </a:ext>
            </a:extLst>
          </p:cNvPr>
          <p:cNvSpPr/>
          <p:nvPr/>
        </p:nvSpPr>
        <p:spPr>
          <a:xfrm>
            <a:off x="1276394" y="1847273"/>
            <a:ext cx="3405673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發證日期於</a:t>
            </a:r>
            <a:r>
              <a:rPr lang="en-US" altLang="zh-TW" dirty="0"/>
              <a:t>2022</a:t>
            </a:r>
            <a:r>
              <a:rPr lang="zh-TW" altLang="en-US" dirty="0"/>
              <a:t>年</a:t>
            </a:r>
            <a:r>
              <a:rPr lang="en-US" altLang="zh-TW" dirty="0"/>
              <a:t>01</a:t>
            </a:r>
            <a:r>
              <a:rPr lang="zh-TW" altLang="en-US" dirty="0"/>
              <a:t>月</a:t>
            </a:r>
            <a:r>
              <a:rPr lang="en-US" altLang="zh-TW" dirty="0"/>
              <a:t>01</a:t>
            </a:r>
            <a:r>
              <a:rPr lang="zh-TW" altLang="en-US" dirty="0"/>
              <a:t>日前，證照到期日為</a:t>
            </a:r>
            <a:r>
              <a:rPr lang="en-US" altLang="zh-TW" dirty="0"/>
              <a:t>2025</a:t>
            </a:r>
            <a:r>
              <a:rPr lang="zh-TW" altLang="en-US" dirty="0"/>
              <a:t>年</a:t>
            </a:r>
            <a:r>
              <a:rPr lang="en-US" altLang="zh-TW" dirty="0"/>
              <a:t>12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日。</a:t>
            </a:r>
          </a:p>
        </p:txBody>
      </p:sp>
    </p:spTree>
    <p:extLst>
      <p:ext uri="{BB962C8B-B14F-4D97-AF65-F5344CB8AC3E}">
        <p14:creationId xmlns:p14="http://schemas.microsoft.com/office/powerpoint/2010/main" val="74988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9E4A269-1635-4646-BBEC-CDB23F41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066" y="727323"/>
            <a:ext cx="9885477" cy="1101477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展延時程表範例</a:t>
            </a:r>
            <a:r>
              <a:rPr lang="en-US" altLang="zh-TW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展延成功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736D4615-7C13-4E33-91AD-F117D0556D5E}"/>
              </a:ext>
            </a:extLst>
          </p:cNvPr>
          <p:cNvSpPr/>
          <p:nvPr/>
        </p:nvSpPr>
        <p:spPr>
          <a:xfrm>
            <a:off x="1276394" y="1847273"/>
            <a:ext cx="3397206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發證日期於</a:t>
            </a:r>
            <a:r>
              <a:rPr lang="en-US" altLang="zh-TW" dirty="0"/>
              <a:t>2022</a:t>
            </a:r>
            <a:r>
              <a:rPr lang="zh-TW" altLang="en-US" dirty="0"/>
              <a:t>年</a:t>
            </a:r>
            <a:r>
              <a:rPr lang="en-US" altLang="zh-TW" dirty="0"/>
              <a:t>01</a:t>
            </a:r>
            <a:r>
              <a:rPr lang="zh-TW" altLang="en-US" dirty="0"/>
              <a:t>月</a:t>
            </a:r>
            <a:r>
              <a:rPr lang="en-US" altLang="zh-TW" dirty="0"/>
              <a:t>01</a:t>
            </a:r>
            <a:r>
              <a:rPr lang="zh-TW" altLang="en-US" dirty="0"/>
              <a:t>日後，證照到期日為發證日期後四年。</a:t>
            </a:r>
          </a:p>
        </p:txBody>
      </p:sp>
      <p:pic>
        <p:nvPicPr>
          <p:cNvPr id="8" name="內容版面配置區 7">
            <a:extLst>
              <a:ext uri="{FF2B5EF4-FFF2-40B4-BE49-F238E27FC236}">
                <a16:creationId xmlns="" xmlns:a16="http://schemas.microsoft.com/office/drawing/2014/main" id="{A50FEAE9-E18F-4E85-A401-F6553A9A38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394" y="2971800"/>
            <a:ext cx="9645606" cy="2582333"/>
          </a:xfrm>
        </p:spPr>
      </p:pic>
    </p:spTree>
    <p:extLst>
      <p:ext uri="{BB962C8B-B14F-4D97-AF65-F5344CB8AC3E}">
        <p14:creationId xmlns:p14="http://schemas.microsoft.com/office/powerpoint/2010/main" val="3213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4F45A11-698E-4049-B2DB-0DCBCC14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636" y="727324"/>
            <a:ext cx="9639212" cy="1119949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展延時程表範例</a:t>
            </a:r>
            <a:r>
              <a:rPr lang="en-US" altLang="zh-TW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400" spc="210" dirty="0">
                <a:solidFill>
                  <a:srgbClr val="014F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未展延成功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697A2595-F002-466E-9828-714C3EA7FC81}"/>
              </a:ext>
            </a:extLst>
          </p:cNvPr>
          <p:cNvSpPr/>
          <p:nvPr/>
        </p:nvSpPr>
        <p:spPr>
          <a:xfrm>
            <a:off x="1276394" y="1847273"/>
            <a:ext cx="3405673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發證日期於</a:t>
            </a:r>
            <a:r>
              <a:rPr lang="en-US" altLang="zh-TW" dirty="0"/>
              <a:t>2022</a:t>
            </a:r>
            <a:r>
              <a:rPr lang="zh-TW" altLang="en-US" dirty="0"/>
              <a:t>年</a:t>
            </a:r>
            <a:r>
              <a:rPr lang="en-US" altLang="zh-TW" dirty="0"/>
              <a:t>01</a:t>
            </a:r>
            <a:r>
              <a:rPr lang="zh-TW" altLang="en-US" dirty="0"/>
              <a:t>月</a:t>
            </a:r>
            <a:r>
              <a:rPr lang="en-US" altLang="zh-TW" dirty="0"/>
              <a:t>01</a:t>
            </a:r>
            <a:r>
              <a:rPr lang="zh-TW" altLang="en-US" dirty="0"/>
              <a:t>日後，證照到期日為發證日期後四年。</a:t>
            </a:r>
          </a:p>
        </p:txBody>
      </p:sp>
      <p:pic>
        <p:nvPicPr>
          <p:cNvPr id="8" name="內容版面配置區 7">
            <a:extLst>
              <a:ext uri="{FF2B5EF4-FFF2-40B4-BE49-F238E27FC236}">
                <a16:creationId xmlns="" xmlns:a16="http://schemas.microsoft.com/office/drawing/2014/main" id="{89B4F313-7639-45F5-813E-206F5DC11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394" y="3031067"/>
            <a:ext cx="9639212" cy="2582333"/>
          </a:xfrm>
        </p:spPr>
      </p:pic>
    </p:spTree>
    <p:extLst>
      <p:ext uri="{BB962C8B-B14F-4D97-AF65-F5344CB8AC3E}">
        <p14:creationId xmlns:p14="http://schemas.microsoft.com/office/powerpoint/2010/main" val="1984805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="" xmlns:a16="http://schemas.microsoft.com/office/drawing/2014/main" id="{BCD2FB90-180B-4FE2-83A9-C98CCBD7C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036"/>
            <a:ext cx="10515600" cy="518982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rgbClr val="00B0F0"/>
                </a:solidFill>
              </a:rPr>
              <a:t/>
            </a:r>
            <a:br>
              <a:rPr lang="en-US" altLang="zh-TW" dirty="0">
                <a:solidFill>
                  <a:srgbClr val="00B0F0"/>
                </a:solidFill>
              </a:rPr>
            </a:br>
            <a:r>
              <a:rPr lang="en-US" altLang="zh-TW" dirty="0">
                <a:solidFill>
                  <a:srgbClr val="00B0F0"/>
                </a:solidFill>
              </a:rPr>
              <a:t/>
            </a:r>
            <a:br>
              <a:rPr lang="en-US" altLang="zh-TW" dirty="0">
                <a:solidFill>
                  <a:srgbClr val="00B0F0"/>
                </a:solidFill>
              </a:rPr>
            </a:br>
            <a:r>
              <a:rPr lang="en-US" altLang="zh-TW" dirty="0">
                <a:solidFill>
                  <a:srgbClr val="00B0F0"/>
                </a:solidFill>
              </a:rPr>
              <a:t/>
            </a:r>
            <a:br>
              <a:rPr lang="en-US" altLang="zh-TW" dirty="0">
                <a:solidFill>
                  <a:srgbClr val="00B0F0"/>
                </a:solidFill>
              </a:rPr>
            </a:br>
            <a:r>
              <a:rPr lang="en-US" altLang="zh-TW" dirty="0">
                <a:solidFill>
                  <a:srgbClr val="00B0F0"/>
                </a:solidFill>
              </a:rPr>
              <a:t/>
            </a:r>
            <a:br>
              <a:rPr lang="en-US" altLang="zh-TW" dirty="0">
                <a:solidFill>
                  <a:srgbClr val="00B0F0"/>
                </a:solidFill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1754250C-5305-4BAB-B465-FCDB4542323A}"/>
              </a:ext>
            </a:extLst>
          </p:cNvPr>
          <p:cNvSpPr txBox="1">
            <a:spLocks/>
          </p:cNvSpPr>
          <p:nvPr/>
        </p:nvSpPr>
        <p:spPr>
          <a:xfrm>
            <a:off x="5108778" y="1394691"/>
            <a:ext cx="5236723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協會辦理回流</a:t>
            </a:r>
            <a:endParaRPr lang="en-US" altLang="zh-TW" sz="28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solidFill>
                  <a:srgbClr val="0070C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縣市</a:t>
            </a:r>
            <a:r>
              <a:rPr lang="zh-TW" altLang="en-US" sz="2800" dirty="0">
                <a:solidFill>
                  <a:srgbClr val="0070C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足委會</a:t>
            </a:r>
            <a:r>
              <a:rPr lang="zh-TW" altLang="zh-TW" sz="2800" dirty="0">
                <a:solidFill>
                  <a:srgbClr val="0070C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及地方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回流</a:t>
            </a:r>
            <a:endParaRPr lang="en-US" altLang="zh-TW" sz="28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認證回流</a:t>
            </a:r>
            <a:r>
              <a:rPr lang="en-US" altLang="zh-TW" sz="2800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大專院校體育總會及高級中等學校體育總會</a:t>
            </a:r>
            <a:r>
              <a:rPr lang="en-US" altLang="zh-TW" sz="2800" kern="10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2800" kern="100" dirty="0">
              <a:solidFill>
                <a:srgbClr val="0070C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="" xmlns:a16="http://schemas.microsoft.com/office/drawing/2014/main" id="{7955435B-595A-48E2-9E2A-219B0EAECFDB}"/>
              </a:ext>
            </a:extLst>
          </p:cNvPr>
          <p:cNvSpPr txBox="1"/>
          <p:nvPr/>
        </p:nvSpPr>
        <p:spPr>
          <a:xfrm>
            <a:off x="1242354" y="2583007"/>
            <a:ext cx="2812410" cy="11474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400"/>
              </a:lnSpc>
            </a:pPr>
            <a:r>
              <a:rPr lang="en-US" sz="4800" spc="-80" dirty="0" err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回流規劃</a:t>
            </a:r>
            <a:endParaRPr lang="en-US" sz="4800" spc="-8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520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537C918B-8F00-40C2-8F4B-6F0CDA5DBE1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8" y="674834"/>
            <a:ext cx="5359401" cy="600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協會辦理</a:t>
            </a:r>
            <a:r>
              <a:rPr lang="zh-TW" altLang="en-US" sz="28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回流</a:t>
            </a:r>
            <a:r>
              <a:rPr lang="en-US" altLang="zh-TW" sz="28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br>
              <a:rPr lang="en-US" altLang="zh-TW" sz="28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20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大型回流</a:t>
            </a:r>
            <a:r>
              <a:rPr lang="en-US" altLang="zh-TW" sz="20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:(</a:t>
            </a:r>
            <a:r>
              <a:rPr lang="zh-TW" altLang="zh-TW" sz="20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北、中、南、東各辦一場</a:t>
            </a:r>
            <a:r>
              <a:rPr lang="en-US" altLang="zh-TW" sz="20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可讓全國各區</a:t>
            </a:r>
            <a:r>
              <a:rPr lang="zh-TW" altLang="en-US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裁判</a:t>
            </a:r>
            <a:r>
              <a:rPr lang="zh-TW" altLang="en-US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研習最新的</a:t>
            </a:r>
            <a:r>
              <a:rPr lang="zh-TW" altLang="en-US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規則資訊及</a:t>
            </a:r>
            <a:r>
              <a:rPr lang="zh-TW" altLang="en-US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爭議性的判例，增進執法技術。                           </a:t>
            </a:r>
            <a:r>
              <a:rPr lang="zh-TW" altLang="en-US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遠端回流</a:t>
            </a:r>
            <a:r>
              <a:rPr lang="en-US" altLang="zh-TW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於線上進行判例內容的論述教學</a:t>
            </a:r>
            <a:r>
              <a:rPr lang="en-US" altLang="zh-TW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能得到最新規則修訂的資訊。        </a:t>
            </a:r>
            <a:r>
              <a:rPr lang="zh-TW" altLang="zh-TW" sz="20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聯</a:t>
            </a:r>
            <a:r>
              <a:rPr lang="en-US" altLang="zh-TW" sz="20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盃</a:t>
            </a:r>
            <a:r>
              <a:rPr lang="en-US" altLang="zh-TW" sz="20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賽前回流</a:t>
            </a:r>
            <a:r>
              <a:rPr lang="en-US" altLang="zh-TW" sz="20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0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宣導競賽規程之</a:t>
            </a:r>
            <a:r>
              <a:rPr lang="zh-TW" altLang="en-US" sz="2000" kern="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注意</a:t>
            </a:r>
            <a:r>
              <a:rPr lang="zh-TW" altLang="en-US" sz="20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事項及比賽規則、執法重點，</a:t>
            </a:r>
            <a:r>
              <a:rPr lang="zh-TW" altLang="en-US" sz="2000" kern="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zh-TW" altLang="zh-TW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該賽事執法</a:t>
            </a:r>
            <a:r>
              <a:rPr lang="zh-TW" altLang="en-US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裁判</a:t>
            </a:r>
            <a:r>
              <a:rPr lang="zh-TW" altLang="zh-TW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及球隊職員代表</a:t>
            </a:r>
            <a:r>
              <a:rPr lang="zh-TW" altLang="en-US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參加為主</a:t>
            </a:r>
            <a:r>
              <a:rPr lang="zh-TW" altLang="en-US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0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</a:t>
            </a:r>
            <a:r>
              <a:rPr lang="en-US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MA COURSE</a:t>
            </a:r>
            <a:r>
              <a:rPr lang="zh-TW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裁判回流</a:t>
            </a:r>
            <a:r>
              <a:rPr lang="en-US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20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cs typeface="Times New Roman" panose="02020603050405020304" pitchFamily="18" charset="0"/>
              </a:rPr>
              <a:t>35</a:t>
            </a:r>
            <a:r>
              <a:rPr lang="zh-TW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位</a:t>
            </a:r>
            <a:r>
              <a:rPr lang="en-US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含</a:t>
            </a:r>
            <a:r>
              <a:rPr lang="en-US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位裁判講師、</a:t>
            </a:r>
            <a:r>
              <a:rPr lang="en-US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位國內頂級裁判</a:t>
            </a:r>
            <a:r>
              <a:rPr lang="en-US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000" dirty="0">
                <a:solidFill>
                  <a:srgbClr val="0070C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</a:t>
            </a:r>
            <a:r>
              <a:rPr lang="zh-TW" altLang="en-US" sz="2000" dirty="0" smtClean="0">
                <a:solidFill>
                  <a:srgbClr val="0070C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000" dirty="0" smtClean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裁判</a:t>
            </a:r>
            <a:r>
              <a:rPr lang="zh-TW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學院、國際</a:t>
            </a:r>
            <a:r>
              <a:rPr lang="en-US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助理</a:t>
            </a:r>
            <a:r>
              <a:rPr lang="en-US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裁判回流</a:t>
            </a:r>
            <a:r>
              <a:rPr lang="en-US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:AFC</a:t>
            </a:r>
            <a:r>
              <a:rPr lang="zh-TW" altLang="en-US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2000" dirty="0" smtClean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FIFA</a:t>
            </a:r>
            <a:r>
              <a:rPr lang="zh-TW" altLang="en-US" sz="2000" kern="100" dirty="0" smtClean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受訓</a:t>
            </a:r>
            <a:r>
              <a:rPr lang="zh-TW" altLang="en-US" sz="20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課程</a:t>
            </a:r>
            <a:r>
              <a:rPr lang="en-US" altLang="zh-TW" sz="2000" kern="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包含線上</a:t>
            </a:r>
            <a:r>
              <a:rPr lang="en-US" altLang="zh-TW" sz="2000" kern="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sz="24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zh-TW" altLang="zh-TW" sz="2400" kern="100" dirty="0">
                <a:solidFill>
                  <a:srgbClr val="0070C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20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B25E0DCD-A722-4A5B-9AD9-43D1EA1D8A76}"/>
              </a:ext>
            </a:extLst>
          </p:cNvPr>
          <p:cNvSpPr txBox="1">
            <a:spLocks/>
          </p:cNvSpPr>
          <p:nvPr/>
        </p:nvSpPr>
        <p:spPr>
          <a:xfrm>
            <a:off x="6391565" y="600364"/>
            <a:ext cx="4876799" cy="5844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Wingdings" panose="05000000000000000000" pitchFamily="2" charset="2"/>
              <a:buChar char="u"/>
            </a:pP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縣市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地方回流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於各縣市</a:t>
            </a:r>
            <a:r>
              <a:rPr lang="en-US" altLang="zh-TW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地方進行裁判的規則教學，其課程以鄰近講師為主授課。目標以各縣市每年度皆有至少六小時回流課程。</a:t>
            </a:r>
            <a:endParaRPr lang="en-US" altLang="zh-TW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SzPct val="100000"/>
              <a:buFont typeface="Wingdings" panose="05000000000000000000" pitchFamily="2" charset="2"/>
              <a:buChar char="u"/>
            </a:pPr>
            <a:r>
              <a:rPr lang="zh-TW" altLang="en-US" sz="2800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認證回流</a:t>
            </a:r>
            <a:r>
              <a:rPr lang="en-US" altLang="zh-TW" sz="2800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大專院校</a:t>
            </a:r>
            <a:r>
              <a:rPr lang="zh-TW" altLang="zh-TW" sz="2800" kern="100" dirty="0">
                <a:solidFill>
                  <a:srgbClr val="0070C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體育總會</a:t>
            </a:r>
            <a:r>
              <a:rPr lang="zh-TW" altLang="zh-TW" sz="2800" kern="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及高級中等學校體育總會</a:t>
            </a:r>
            <a:r>
              <a:rPr lang="en-US" altLang="zh-TW" sz="2800" kern="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非本會主辦或協辦之回流課程</a:t>
            </a:r>
            <a:r>
              <a:rPr lang="en-US" altLang="zh-TW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</a:t>
            </a:r>
            <a:r>
              <a:rPr lang="zh-TW" altLang="zh-TW" sz="2000" dirty="0">
                <a:solidFill>
                  <a:srgbClr val="0070C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裁判組</a:t>
            </a:r>
            <a:r>
              <a:rPr lang="zh-TW" altLang="en-US" sz="2000" dirty="0">
                <a:solidFill>
                  <a:srgbClr val="0070C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確認</a:t>
            </a:r>
            <a:r>
              <a:rPr lang="zh-TW" altLang="zh-TW" sz="2000" dirty="0">
                <a:solidFill>
                  <a:srgbClr val="0070C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通過後，轉交裁判委員會審</a:t>
            </a:r>
            <a:r>
              <a:rPr lang="zh-TW" altLang="en-US" sz="2000" dirty="0">
                <a:solidFill>
                  <a:srgbClr val="0070C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查</a:t>
            </a:r>
            <a:r>
              <a:rPr lang="zh-TW" altLang="zh-TW" sz="2000" dirty="0">
                <a:solidFill>
                  <a:srgbClr val="0070C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認證時數。</a:t>
            </a:r>
            <a:endParaRPr lang="zh-TW" altLang="en-US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725236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AnalogousFromLightSeedRightStep">
      <a:dk1>
        <a:srgbClr val="000000"/>
      </a:dk1>
      <a:lt1>
        <a:srgbClr val="FFFFFF"/>
      </a:lt1>
      <a:dk2>
        <a:srgbClr val="413024"/>
      </a:dk2>
      <a:lt2>
        <a:srgbClr val="E2E8E8"/>
      </a:lt2>
      <a:accent1>
        <a:srgbClr val="C89496"/>
      </a:accent1>
      <a:accent2>
        <a:srgbClr val="BC947D"/>
      </a:accent2>
      <a:accent3>
        <a:srgbClr val="ADA380"/>
      </a:accent3>
      <a:accent4>
        <a:srgbClr val="9DA970"/>
      </a:accent4>
      <a:accent5>
        <a:srgbClr val="90AC7F"/>
      </a:accent5>
      <a:accent6>
        <a:srgbClr val="75B178"/>
      </a:accent6>
      <a:hlink>
        <a:srgbClr val="568E8B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TM04033937[[fn=飛機雲]]</Template>
  <TotalTime>6678</TotalTime>
  <Words>236</Words>
  <Application>Microsoft Office PowerPoint</Application>
  <PresentationFormat>寬螢幕</PresentationFormat>
  <Paragraphs>24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Avenir Next LT Pro</vt:lpstr>
      <vt:lpstr>標楷體</vt:lpstr>
      <vt:lpstr>Footlight MT Light</vt:lpstr>
      <vt:lpstr>微軟正黑體</vt:lpstr>
      <vt:lpstr>新細明體</vt:lpstr>
      <vt:lpstr>Arial</vt:lpstr>
      <vt:lpstr>Calibri</vt:lpstr>
      <vt:lpstr>Times New Roman</vt:lpstr>
      <vt:lpstr>Wingdings</vt:lpstr>
      <vt:lpstr>ArchVTI</vt:lpstr>
      <vt:lpstr>裁判回流進修 簡介</vt:lpstr>
      <vt:lpstr>展延時程表範例-展延成功</vt:lpstr>
      <vt:lpstr>展延時程表範例-未展延成功</vt:lpstr>
      <vt:lpstr>展延時程表範例-展延成功</vt:lpstr>
      <vt:lpstr>展延時程表範例-未展延成功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裁判組 進修課程簡介</dc:title>
  <dc:creator>E N</dc:creator>
  <cp:lastModifiedBy>ran sei</cp:lastModifiedBy>
  <cp:revision>46</cp:revision>
  <dcterms:created xsi:type="dcterms:W3CDTF">2021-06-21T00:45:33Z</dcterms:created>
  <dcterms:modified xsi:type="dcterms:W3CDTF">2021-08-13T08:12:42Z</dcterms:modified>
</cp:coreProperties>
</file>